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3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theme/theme1.xml" ContentType="application/vnd.openxmlformats-officedocument.theme+xml"/>
  <Override PartName="/ppt/media/image33.jpeg" ContentType="image/jpeg"/>
  <Override PartName="/ppt/media/image13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1.png" ContentType="image/png"/>
  <Override PartName="/ppt/media/image2.png" ContentType="image/png"/>
  <Override PartName="/ppt/media/image9.png" ContentType="image/png"/>
  <Override PartName="/ppt/media/image8.png" ContentType="image/png"/>
  <Override PartName="/ppt/media/image14.png" ContentType="image/png"/>
  <Override PartName="/ppt/media/image12.png" ContentType="image/png"/>
  <Override PartName="/ppt/media/image10.png" ContentType="image/png"/>
  <Override PartName="/ppt/media/image7.jpeg" ContentType="image/jpeg"/>
  <Override PartName="/ppt/media/image16.png" ContentType="image/png"/>
  <Override PartName="/ppt/media/image15.png" ContentType="image/png"/>
  <Override PartName="/ppt/media/image11.png" ContentType="image/png"/>
  <Override PartName="/ppt/media/image3.jpeg" ContentType="image/jpe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32.png" ContentType="image/png"/>
  <Override PartName="/ppt/media/image34.png" ContentType="image/png"/>
  <Override PartName="/ppt/media/image27.png" ContentType="image/png"/>
  <Override PartName="/ppt/media/image30.png" ContentType="image/png"/>
  <Override PartName="/ppt/media/image29.png" ContentType="image/png"/>
  <Override PartName="/ppt/media/image31.png" ContentType="image/png"/>
  <Override PartName="/ppt/media/image28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_rels/.rels" ContentType="application/vnd.openxmlformats-package.relationshi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8288000" cy="10287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jpeg"/><Relationship Id="rId3" Type="http://schemas.openxmlformats.org/officeDocument/2006/relationships/image" Target="../media/image34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5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jpe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"/>
          <p:cNvPicPr/>
          <p:nvPr/>
        </p:nvPicPr>
        <p:blipFill>
          <a:blip r:embed="rId1"/>
          <a:stretch/>
        </p:blipFill>
        <p:spPr>
          <a:xfrm rot="10800000">
            <a:off x="-2804760" y="4424040"/>
            <a:ext cx="7629840" cy="7629840"/>
          </a:xfrm>
          <a:prstGeom prst="rect">
            <a:avLst/>
          </a:prstGeom>
          <a:ln>
            <a:noFill/>
          </a:ln>
        </p:spPr>
      </p:pic>
      <p:pic>
        <p:nvPicPr>
          <p:cNvPr id="39" name="Picture 3" descr=""/>
          <p:cNvPicPr/>
          <p:nvPr/>
        </p:nvPicPr>
        <p:blipFill>
          <a:blip r:embed="rId2"/>
          <a:stretch/>
        </p:blipFill>
        <p:spPr>
          <a:xfrm rot="13220400">
            <a:off x="14381280" y="-2378520"/>
            <a:ext cx="6819120" cy="6819120"/>
          </a:xfrm>
          <a:prstGeom prst="rect">
            <a:avLst/>
          </a:prstGeom>
          <a:ln>
            <a:noFill/>
          </a:ln>
        </p:spPr>
      </p:pic>
      <p:sp>
        <p:nvSpPr>
          <p:cNvPr id="40" name="CustomShape 1"/>
          <p:cNvSpPr/>
          <p:nvPr/>
        </p:nvSpPr>
        <p:spPr>
          <a:xfrm>
            <a:off x="6312960" y="0"/>
            <a:ext cx="10944720" cy="861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" name="Picture 5" descr=""/>
          <p:cNvPicPr/>
          <p:nvPr/>
        </p:nvPicPr>
        <p:blipFill>
          <a:blip r:embed="rId3"/>
          <a:srcRect l="2098" t="821" r="17385" b="821"/>
          <a:stretch/>
        </p:blipFill>
        <p:spPr>
          <a:xfrm>
            <a:off x="6578280" y="-140400"/>
            <a:ext cx="10390680" cy="8472240"/>
          </a:xfrm>
          <a:prstGeom prst="rect">
            <a:avLst/>
          </a:prstGeom>
          <a:ln>
            <a:noFill/>
          </a:ln>
        </p:spPr>
      </p:pic>
      <p:grpSp>
        <p:nvGrpSpPr>
          <p:cNvPr id="42" name="Group 2"/>
          <p:cNvGrpSpPr/>
          <p:nvPr/>
        </p:nvGrpSpPr>
        <p:grpSpPr>
          <a:xfrm>
            <a:off x="1373040" y="1555200"/>
            <a:ext cx="8808840" cy="5250600"/>
            <a:chOff x="1373040" y="1555200"/>
            <a:chExt cx="8808840" cy="5250600"/>
          </a:xfrm>
        </p:grpSpPr>
        <p:sp>
          <p:nvSpPr>
            <p:cNvPr id="43" name="CustomShape 3"/>
            <p:cNvSpPr/>
            <p:nvPr/>
          </p:nvSpPr>
          <p:spPr>
            <a:xfrm>
              <a:off x="1373040" y="1555200"/>
              <a:ext cx="8808840" cy="3982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>
                <a:lnSpc>
                  <a:spcPts val="15681"/>
                </a:lnSpc>
              </a:pPr>
              <a:r>
                <a:rPr b="0" lang="en-US" sz="14000" spc="-1" strike="noStrike">
                  <a:solidFill>
                    <a:srgbClr val="4054bb"/>
                  </a:solidFill>
                  <a:latin typeface="Kollektif Bold"/>
                  <a:ea typeface="DejaVu Sans"/>
                </a:rPr>
                <a:t>PET SHELTER</a:t>
              </a:r>
              <a:endParaRPr b="0" lang="en-US" sz="14000" spc="-1" strike="noStrike">
                <a:latin typeface="Arial"/>
              </a:endParaRPr>
            </a:p>
          </p:txBody>
        </p:sp>
        <p:sp>
          <p:nvSpPr>
            <p:cNvPr id="44" name="CustomShape 4"/>
            <p:cNvSpPr/>
            <p:nvPr/>
          </p:nvSpPr>
          <p:spPr>
            <a:xfrm>
              <a:off x="1373040" y="6249600"/>
              <a:ext cx="8808840" cy="5562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>
                <a:lnSpc>
                  <a:spcPts val="4382"/>
                </a:lnSpc>
              </a:pPr>
              <a:r>
                <a:rPr b="0" lang="en-US" sz="392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Author: Valeriia Lebedieva</a:t>
              </a:r>
              <a:endParaRPr b="0" lang="en-US" sz="392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028880" y="1066680"/>
            <a:ext cx="3062160" cy="277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2"/>
          <p:cNvSpPr/>
          <p:nvPr/>
        </p:nvSpPr>
        <p:spPr>
          <a:xfrm>
            <a:off x="1028880" y="7394760"/>
            <a:ext cx="3062160" cy="238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1989360" y="1305720"/>
            <a:ext cx="6514200" cy="8980920"/>
          </a:xfrm>
          <a:prstGeom prst="rect">
            <a:avLst/>
          </a:prstGeom>
          <a:ln>
            <a:noFill/>
          </a:ln>
        </p:spPr>
      </p:pic>
      <p:pic>
        <p:nvPicPr>
          <p:cNvPr id="95" name="" descr=""/>
          <p:cNvPicPr/>
          <p:nvPr/>
        </p:nvPicPr>
        <p:blipFill>
          <a:blip r:embed="rId2"/>
          <a:stretch/>
        </p:blipFill>
        <p:spPr>
          <a:xfrm>
            <a:off x="9326880" y="1280160"/>
            <a:ext cx="7066440" cy="9009720"/>
          </a:xfrm>
          <a:prstGeom prst="rect">
            <a:avLst/>
          </a:prstGeom>
          <a:ln>
            <a:noFill/>
          </a:ln>
        </p:spPr>
      </p:pic>
      <p:sp>
        <p:nvSpPr>
          <p:cNvPr id="96" name="CustomShape 3"/>
          <p:cNvSpPr/>
          <p:nvPr/>
        </p:nvSpPr>
        <p:spPr>
          <a:xfrm>
            <a:off x="1989360" y="91440"/>
            <a:ext cx="6491880" cy="201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Main page </a:t>
            </a:r>
            <a:endParaRPr b="0" lang="en-US" sz="6500" spc="-1" strike="noStrike">
              <a:latin typeface="Arial"/>
            </a:endParaRPr>
          </a:p>
        </p:txBody>
      </p:sp>
      <p:sp>
        <p:nvSpPr>
          <p:cNvPr id="97" name="CustomShape 4"/>
          <p:cNvSpPr/>
          <p:nvPr/>
        </p:nvSpPr>
        <p:spPr>
          <a:xfrm>
            <a:off x="9326880" y="182880"/>
            <a:ext cx="7040520" cy="105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Posts </a:t>
            </a:r>
            <a:endParaRPr b="0" lang="en-US" sz="6500" spc="-1" strike="noStrike">
              <a:latin typeface="Arial"/>
            </a:endParaRPr>
          </a:p>
        </p:txBody>
      </p:sp>
      <p:pic>
        <p:nvPicPr>
          <p:cNvPr id="98" name="Picture 2" descr=""/>
          <p:cNvPicPr/>
          <p:nvPr/>
        </p:nvPicPr>
        <p:blipFill>
          <a:blip r:embed="rId3"/>
          <a:stretch/>
        </p:blipFill>
        <p:spPr>
          <a:xfrm rot="10589400">
            <a:off x="-3064320" y="5127480"/>
            <a:ext cx="7629840" cy="7629840"/>
          </a:xfrm>
          <a:prstGeom prst="rect">
            <a:avLst/>
          </a:prstGeom>
          <a:ln>
            <a:noFill/>
          </a:ln>
        </p:spPr>
      </p:pic>
      <p:pic>
        <p:nvPicPr>
          <p:cNvPr id="99" name="Picture 8" descr=""/>
          <p:cNvPicPr/>
          <p:nvPr/>
        </p:nvPicPr>
        <p:blipFill>
          <a:blip r:embed="rId4"/>
          <a:stretch/>
        </p:blipFill>
        <p:spPr>
          <a:xfrm rot="21132000">
            <a:off x="13741560" y="-2443680"/>
            <a:ext cx="7629840" cy="762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1028880" y="1066680"/>
            <a:ext cx="3062160" cy="277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2"/>
          <p:cNvSpPr/>
          <p:nvPr/>
        </p:nvSpPr>
        <p:spPr>
          <a:xfrm>
            <a:off x="1028880" y="7394760"/>
            <a:ext cx="3062160" cy="238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0" y="1353240"/>
            <a:ext cx="18287640" cy="8933400"/>
          </a:xfrm>
          <a:prstGeom prst="rect">
            <a:avLst/>
          </a:prstGeom>
          <a:ln>
            <a:noFill/>
          </a:ln>
        </p:spPr>
      </p:pic>
      <p:sp>
        <p:nvSpPr>
          <p:cNvPr id="103" name="CustomShape 3"/>
          <p:cNvSpPr/>
          <p:nvPr/>
        </p:nvSpPr>
        <p:spPr>
          <a:xfrm>
            <a:off x="0" y="136440"/>
            <a:ext cx="18287640" cy="201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View post </a:t>
            </a:r>
            <a:endParaRPr b="0" lang="en-US" sz="6500" spc="-1" strike="noStrike">
              <a:latin typeface="Arial"/>
            </a:endParaRPr>
          </a:p>
        </p:txBody>
      </p:sp>
      <p:pic>
        <p:nvPicPr>
          <p:cNvPr id="104" name="Picture 2" descr=""/>
          <p:cNvPicPr/>
          <p:nvPr/>
        </p:nvPicPr>
        <p:blipFill>
          <a:blip r:embed="rId2"/>
          <a:stretch/>
        </p:blipFill>
        <p:spPr>
          <a:xfrm rot="10589400">
            <a:off x="-3430800" y="4487760"/>
            <a:ext cx="7629840" cy="762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1028880" y="1066680"/>
            <a:ext cx="3062160" cy="277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CustomShape 2"/>
          <p:cNvSpPr/>
          <p:nvPr/>
        </p:nvSpPr>
        <p:spPr>
          <a:xfrm>
            <a:off x="1028880" y="7394760"/>
            <a:ext cx="3062160" cy="238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0" y="1305720"/>
            <a:ext cx="18287640" cy="8980920"/>
          </a:xfrm>
          <a:prstGeom prst="rect">
            <a:avLst/>
          </a:prstGeom>
          <a:ln>
            <a:noFill/>
          </a:ln>
        </p:spPr>
      </p:pic>
      <p:sp>
        <p:nvSpPr>
          <p:cNvPr id="108" name="CustomShape 3"/>
          <p:cNvSpPr/>
          <p:nvPr/>
        </p:nvSpPr>
        <p:spPr>
          <a:xfrm>
            <a:off x="0" y="136440"/>
            <a:ext cx="18287640" cy="105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Dogs section</a:t>
            </a:r>
            <a:endParaRPr b="0" lang="en-US" sz="6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1028880" y="1066680"/>
            <a:ext cx="3062160" cy="277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2"/>
          <p:cNvSpPr/>
          <p:nvPr/>
        </p:nvSpPr>
        <p:spPr>
          <a:xfrm>
            <a:off x="1028880" y="7394760"/>
            <a:ext cx="3062160" cy="238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0" y="1324800"/>
            <a:ext cx="18287640" cy="8961840"/>
          </a:xfrm>
          <a:prstGeom prst="rect">
            <a:avLst/>
          </a:prstGeom>
          <a:ln>
            <a:noFill/>
          </a:ln>
        </p:spPr>
      </p:pic>
      <p:sp>
        <p:nvSpPr>
          <p:cNvPr id="112" name="CustomShape 3"/>
          <p:cNvSpPr/>
          <p:nvPr/>
        </p:nvSpPr>
        <p:spPr>
          <a:xfrm>
            <a:off x="0" y="181080"/>
            <a:ext cx="18287640" cy="201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Cat info </a:t>
            </a:r>
            <a:endParaRPr b="0" lang="en-US" sz="6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1028880" y="1066680"/>
            <a:ext cx="3062160" cy="277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2"/>
          <p:cNvSpPr/>
          <p:nvPr/>
        </p:nvSpPr>
        <p:spPr>
          <a:xfrm>
            <a:off x="1028880" y="7394760"/>
            <a:ext cx="3062160" cy="238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CustomShape 3"/>
          <p:cNvSpPr/>
          <p:nvPr/>
        </p:nvSpPr>
        <p:spPr>
          <a:xfrm>
            <a:off x="0" y="91440"/>
            <a:ext cx="18287640" cy="105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Footer </a:t>
            </a:r>
            <a:endParaRPr b="0" lang="en-US" sz="6500" spc="-1" strike="noStrike"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8869680" y="1305360"/>
            <a:ext cx="8229240" cy="8981640"/>
          </a:xfrm>
          <a:prstGeom prst="rect">
            <a:avLst/>
          </a:prstGeom>
          <a:ln>
            <a:noFill/>
          </a:ln>
        </p:spPr>
      </p:pic>
      <p:pic>
        <p:nvPicPr>
          <p:cNvPr id="117" name="" descr=""/>
          <p:cNvPicPr/>
          <p:nvPr/>
        </p:nvPicPr>
        <p:blipFill>
          <a:blip r:embed="rId2"/>
          <a:stretch/>
        </p:blipFill>
        <p:spPr>
          <a:xfrm>
            <a:off x="0" y="1324440"/>
            <a:ext cx="8457840" cy="8962560"/>
          </a:xfrm>
          <a:prstGeom prst="rect">
            <a:avLst/>
          </a:prstGeom>
          <a:ln>
            <a:noFill/>
          </a:ln>
        </p:spPr>
      </p:pic>
      <p:pic>
        <p:nvPicPr>
          <p:cNvPr id="118" name="Picture 8" descr=""/>
          <p:cNvPicPr/>
          <p:nvPr/>
        </p:nvPicPr>
        <p:blipFill>
          <a:blip r:embed="rId3"/>
          <a:stretch/>
        </p:blipFill>
        <p:spPr>
          <a:xfrm rot="21132000">
            <a:off x="12944160" y="-2241360"/>
            <a:ext cx="7629840" cy="7629840"/>
          </a:xfrm>
          <a:prstGeom prst="rect">
            <a:avLst/>
          </a:prstGeom>
          <a:ln>
            <a:noFill/>
          </a:ln>
        </p:spPr>
      </p:pic>
      <p:pic>
        <p:nvPicPr>
          <p:cNvPr id="119" name="Picture 2" descr=""/>
          <p:cNvPicPr/>
          <p:nvPr/>
        </p:nvPicPr>
        <p:blipFill>
          <a:blip r:embed="rId4"/>
          <a:stretch/>
        </p:blipFill>
        <p:spPr>
          <a:xfrm rot="10589400">
            <a:off x="-2424960" y="5950800"/>
            <a:ext cx="7629840" cy="762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2" descr=""/>
          <p:cNvPicPr/>
          <p:nvPr/>
        </p:nvPicPr>
        <p:blipFill>
          <a:blip r:embed="rId1"/>
          <a:stretch/>
        </p:blipFill>
        <p:spPr>
          <a:xfrm rot="5400000">
            <a:off x="12634560" y="6096960"/>
            <a:ext cx="7629840" cy="7629840"/>
          </a:xfrm>
          <a:prstGeom prst="rect">
            <a:avLst/>
          </a:prstGeom>
          <a:ln>
            <a:noFill/>
          </a:ln>
        </p:spPr>
      </p:pic>
      <p:sp>
        <p:nvSpPr>
          <p:cNvPr id="121" name="CustomShape 1"/>
          <p:cNvSpPr/>
          <p:nvPr/>
        </p:nvSpPr>
        <p:spPr>
          <a:xfrm>
            <a:off x="10212480" y="1028880"/>
            <a:ext cx="8073720" cy="57466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2" name="Picture 5" descr=""/>
          <p:cNvPicPr/>
          <p:nvPr/>
        </p:nvPicPr>
        <p:blipFill>
          <a:blip r:embed="rId2"/>
          <a:srcRect l="0" t="0" r="539" b="0"/>
          <a:stretch/>
        </p:blipFill>
        <p:spPr>
          <a:xfrm>
            <a:off x="10451160" y="1278000"/>
            <a:ext cx="7835040" cy="5247720"/>
          </a:xfrm>
          <a:prstGeom prst="rect">
            <a:avLst/>
          </a:prstGeom>
          <a:ln>
            <a:noFill/>
          </a:ln>
        </p:spPr>
      </p:pic>
      <p:grpSp>
        <p:nvGrpSpPr>
          <p:cNvPr id="123" name="Group 2"/>
          <p:cNvGrpSpPr/>
          <p:nvPr/>
        </p:nvGrpSpPr>
        <p:grpSpPr>
          <a:xfrm>
            <a:off x="1176840" y="4663440"/>
            <a:ext cx="7601400" cy="1848600"/>
            <a:chOff x="1176840" y="4663440"/>
            <a:chExt cx="7601400" cy="1848600"/>
          </a:xfrm>
        </p:grpSpPr>
        <p:sp>
          <p:nvSpPr>
            <p:cNvPr id="124" name="CustomShape 3"/>
            <p:cNvSpPr/>
            <p:nvPr/>
          </p:nvSpPr>
          <p:spPr>
            <a:xfrm>
              <a:off x="1179720" y="4663440"/>
              <a:ext cx="7598520" cy="1848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>
                <a:lnSpc>
                  <a:spcPts val="7279"/>
                </a:lnSpc>
              </a:pPr>
              <a:r>
                <a:rPr b="0" lang="en-US" sz="6500" spc="-1" strike="noStrike">
                  <a:solidFill>
                    <a:srgbClr val="4054bb"/>
                  </a:solidFill>
                  <a:latin typeface="Kollektif Bold"/>
                  <a:ea typeface="DejaVu Sans"/>
                </a:rPr>
                <a:t>Thank you for the attention</a:t>
              </a:r>
              <a:endParaRPr b="0" lang="en-US" sz="6500" spc="-1" strike="noStrike">
                <a:latin typeface="Arial"/>
              </a:endParaRPr>
            </a:p>
          </p:txBody>
        </p:sp>
        <p:sp>
          <p:nvSpPr>
            <p:cNvPr id="125" name="CustomShape 4"/>
            <p:cNvSpPr/>
            <p:nvPr/>
          </p:nvSpPr>
          <p:spPr>
            <a:xfrm>
              <a:off x="1176840" y="4870800"/>
              <a:ext cx="7598520" cy="9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6" name="CustomShape 5"/>
          <p:cNvSpPr/>
          <p:nvPr/>
        </p:nvSpPr>
        <p:spPr>
          <a:xfrm>
            <a:off x="15196320" y="7659360"/>
            <a:ext cx="2061000" cy="156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CustomShape 6"/>
          <p:cNvSpPr/>
          <p:nvPr/>
        </p:nvSpPr>
        <p:spPr>
          <a:xfrm>
            <a:off x="1028880" y="8326440"/>
            <a:ext cx="7407000" cy="47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8" name="Picture 3" descr=""/>
          <p:cNvPicPr/>
          <p:nvPr/>
        </p:nvPicPr>
        <p:blipFill>
          <a:blip r:embed="rId3"/>
          <a:stretch/>
        </p:blipFill>
        <p:spPr>
          <a:xfrm rot="16200000">
            <a:off x="-2468520" y="-1919880"/>
            <a:ext cx="6819120" cy="6819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2" descr=""/>
          <p:cNvPicPr/>
          <p:nvPr/>
        </p:nvPicPr>
        <p:blipFill>
          <a:blip r:embed="rId1"/>
          <a:stretch/>
        </p:blipFill>
        <p:spPr>
          <a:xfrm rot="16200000">
            <a:off x="-1464840" y="-2484360"/>
            <a:ext cx="7629840" cy="7629840"/>
          </a:xfrm>
          <a:prstGeom prst="rect">
            <a:avLst/>
          </a:prstGeom>
          <a:ln>
            <a:noFill/>
          </a:ln>
        </p:spPr>
      </p:pic>
      <p:pic>
        <p:nvPicPr>
          <p:cNvPr id="46" name="Picture 3" descr=""/>
          <p:cNvPicPr/>
          <p:nvPr/>
        </p:nvPicPr>
        <p:blipFill>
          <a:blip r:embed="rId2"/>
          <a:stretch/>
        </p:blipFill>
        <p:spPr>
          <a:xfrm rot="16200000">
            <a:off x="5733360" y="-3406680"/>
            <a:ext cx="6819120" cy="6819120"/>
          </a:xfrm>
          <a:prstGeom prst="rect">
            <a:avLst/>
          </a:prstGeom>
          <a:ln>
            <a:noFill/>
          </a:ln>
        </p:spPr>
      </p:pic>
      <p:pic>
        <p:nvPicPr>
          <p:cNvPr id="47" name="Picture 4" descr=""/>
          <p:cNvPicPr/>
          <p:nvPr/>
        </p:nvPicPr>
        <p:blipFill>
          <a:blip r:embed="rId3"/>
          <a:stretch/>
        </p:blipFill>
        <p:spPr>
          <a:xfrm rot="16200000">
            <a:off x="-1665720" y="5343840"/>
            <a:ext cx="7830720" cy="7830720"/>
          </a:xfrm>
          <a:prstGeom prst="rect">
            <a:avLst/>
          </a:prstGeom>
          <a:ln>
            <a:noFill/>
          </a:ln>
        </p:spPr>
      </p:pic>
      <p:sp>
        <p:nvSpPr>
          <p:cNvPr id="48" name="CustomShape 1"/>
          <p:cNvSpPr/>
          <p:nvPr/>
        </p:nvSpPr>
        <p:spPr>
          <a:xfrm>
            <a:off x="1028880" y="1028880"/>
            <a:ext cx="10370520" cy="822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" name="Picture 6" descr=""/>
          <p:cNvPicPr/>
          <p:nvPr/>
        </p:nvPicPr>
        <p:blipFill>
          <a:blip r:embed="rId4"/>
          <a:srcRect l="7357" t="0" r="7357" b="0"/>
          <a:stretch/>
        </p:blipFill>
        <p:spPr>
          <a:xfrm>
            <a:off x="1270800" y="1280880"/>
            <a:ext cx="9886320" cy="772380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1704320" y="3566160"/>
            <a:ext cx="5790600" cy="277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r">
              <a:lnSpc>
                <a:spcPts val="7279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What is this</a:t>
            </a:r>
            <a:endParaRPr b="0" lang="en-US" sz="6500" spc="-1" strike="noStrike">
              <a:latin typeface="Arial"/>
            </a:endParaRPr>
          </a:p>
          <a:p>
            <a:pPr algn="r">
              <a:lnSpc>
                <a:spcPts val="7279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project</a:t>
            </a:r>
            <a:endParaRPr b="0" lang="en-US" sz="6500" spc="-1" strike="noStrike">
              <a:latin typeface="Arial"/>
            </a:endParaRPr>
          </a:p>
          <a:p>
            <a:pPr algn="r">
              <a:lnSpc>
                <a:spcPts val="7279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for?</a:t>
            </a:r>
            <a:r>
              <a:rPr b="0" lang="en-US" sz="1800" spc="-1" strike="noStrike">
                <a:solidFill>
                  <a:srgbClr val="4054bb"/>
                </a:solidFill>
                <a:latin typeface="Kollektif Bold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1" name="CustomShape 3"/>
          <p:cNvSpPr/>
          <p:nvPr/>
        </p:nvSpPr>
        <p:spPr>
          <a:xfrm>
            <a:off x="12747240" y="7860600"/>
            <a:ext cx="4510440" cy="95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2" descr=""/>
          <p:cNvPicPr/>
          <p:nvPr/>
        </p:nvPicPr>
        <p:blipFill>
          <a:blip r:embed="rId1"/>
          <a:stretch/>
        </p:blipFill>
        <p:spPr>
          <a:xfrm rot="10800000">
            <a:off x="12528360" y="-4795200"/>
            <a:ext cx="7629840" cy="7629840"/>
          </a:xfrm>
          <a:prstGeom prst="rect">
            <a:avLst/>
          </a:prstGeom>
          <a:ln>
            <a:noFill/>
          </a:ln>
        </p:spPr>
      </p:pic>
      <p:grpSp>
        <p:nvGrpSpPr>
          <p:cNvPr id="53" name="Group 1"/>
          <p:cNvGrpSpPr/>
          <p:nvPr/>
        </p:nvGrpSpPr>
        <p:grpSpPr>
          <a:xfrm>
            <a:off x="2286000" y="640080"/>
            <a:ext cx="15726600" cy="7707240"/>
            <a:chOff x="2286000" y="640080"/>
            <a:chExt cx="15726600" cy="7707240"/>
          </a:xfrm>
        </p:grpSpPr>
        <p:sp>
          <p:nvSpPr>
            <p:cNvPr id="54" name="CustomShape 2"/>
            <p:cNvSpPr/>
            <p:nvPr/>
          </p:nvSpPr>
          <p:spPr>
            <a:xfrm>
              <a:off x="2286000" y="640080"/>
              <a:ext cx="15231240" cy="924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ctr">
                <a:lnSpc>
                  <a:spcPts val="7279"/>
                </a:lnSpc>
              </a:pPr>
              <a:r>
                <a:rPr b="0" lang="en-US" sz="6500" spc="-1" strike="noStrike">
                  <a:solidFill>
                    <a:srgbClr val="4054bb"/>
                  </a:solidFill>
                  <a:latin typeface="Kollektif Bold"/>
                  <a:ea typeface="DejaVu Sans"/>
                </a:rPr>
                <a:t>Project goals</a:t>
              </a:r>
              <a:endParaRPr b="0" lang="en-US" sz="6500" spc="-1" strike="noStrike">
                <a:latin typeface="Arial"/>
              </a:endParaRPr>
            </a:p>
          </p:txBody>
        </p:sp>
        <p:sp>
          <p:nvSpPr>
            <p:cNvPr id="55" name="CustomShape 3"/>
            <p:cNvSpPr/>
            <p:nvPr/>
          </p:nvSpPr>
          <p:spPr>
            <a:xfrm>
              <a:off x="2781360" y="2156040"/>
              <a:ext cx="15231240" cy="6191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>
                <a:lnSpc>
                  <a:spcPts val="3750"/>
                </a:lnSpc>
              </a:pPr>
              <a:r>
                <a:rPr b="0" lang="en-US" sz="30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- adding information about a new animal (sections for cats and dogs)</a:t>
              </a:r>
              <a:endParaRPr b="0" lang="en-US" sz="30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0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- display detailed information about a particular animal</a:t>
              </a:r>
              <a:endParaRPr b="0" lang="en-US" sz="30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0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- adding and editing breeds for cats and dogs</a:t>
              </a:r>
              <a:endParaRPr b="0" lang="en-US" sz="30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0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- adding, editing, display useful information (articles, photos, videos) on the         care, nutrition and training of animals in the "Posts" section</a:t>
              </a:r>
              <a:endParaRPr b="0" lang="en-US" sz="30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0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- sending notifications by email about a new post to all subscribers</a:t>
              </a:r>
              <a:endParaRPr b="0" lang="en-US" sz="30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0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- view current weather with automatic geolocation of your city and exchange       rates for UAH (REST service)</a:t>
              </a:r>
              <a:endParaRPr b="0" lang="en-US" sz="30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0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- Google authentication</a:t>
              </a:r>
              <a:endParaRPr b="0" lang="en-US" sz="30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0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- registration of a new user with the ability to subscribe</a:t>
              </a:r>
              <a:endParaRPr b="0" lang="en-US" sz="30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0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- display of necessary information and allowed features depending on user          roles</a:t>
              </a:r>
              <a:endParaRPr b="0" lang="en-US" sz="30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endParaRPr b="0" lang="en-US" sz="3000" spc="-1" strike="noStrike">
                <a:latin typeface="Arial"/>
              </a:endParaRPr>
            </a:p>
          </p:txBody>
        </p:sp>
      </p:grpSp>
      <p:pic>
        <p:nvPicPr>
          <p:cNvPr id="56" name="Picture 3" descr=""/>
          <p:cNvPicPr/>
          <p:nvPr/>
        </p:nvPicPr>
        <p:blipFill>
          <a:blip r:embed="rId2"/>
          <a:stretch/>
        </p:blipFill>
        <p:spPr>
          <a:xfrm rot="10800000">
            <a:off x="-2804760" y="4424400"/>
            <a:ext cx="7629840" cy="762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 descr=""/>
          <p:cNvPicPr/>
          <p:nvPr/>
        </p:nvPicPr>
        <p:blipFill>
          <a:blip r:embed="rId1"/>
          <a:stretch/>
        </p:blipFill>
        <p:spPr>
          <a:xfrm rot="10589400">
            <a:off x="-2186640" y="4213440"/>
            <a:ext cx="7629840" cy="7629840"/>
          </a:xfrm>
          <a:prstGeom prst="rect">
            <a:avLst/>
          </a:prstGeom>
          <a:ln>
            <a:noFill/>
          </a:ln>
        </p:spPr>
      </p:pic>
      <p:sp>
        <p:nvSpPr>
          <p:cNvPr id="58" name="CustomShape 1"/>
          <p:cNvSpPr/>
          <p:nvPr/>
        </p:nvSpPr>
        <p:spPr>
          <a:xfrm>
            <a:off x="2320920" y="1097280"/>
            <a:ext cx="7646040" cy="184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7279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Application creation steps:</a:t>
            </a:r>
            <a:endParaRPr b="0" lang="en-US" sz="6500" spc="-1" strike="noStrike">
              <a:latin typeface="Arial"/>
            </a:endParaRPr>
          </a:p>
        </p:txBody>
      </p:sp>
      <p:grpSp>
        <p:nvGrpSpPr>
          <p:cNvPr id="59" name="Group 2"/>
          <p:cNvGrpSpPr/>
          <p:nvPr/>
        </p:nvGrpSpPr>
        <p:grpSpPr>
          <a:xfrm>
            <a:off x="4206240" y="3566160"/>
            <a:ext cx="12638160" cy="4777200"/>
            <a:chOff x="4206240" y="3566160"/>
            <a:chExt cx="12638160" cy="4777200"/>
          </a:xfrm>
        </p:grpSpPr>
        <p:sp>
          <p:nvSpPr>
            <p:cNvPr id="60" name="CustomShape 3"/>
            <p:cNvSpPr/>
            <p:nvPr/>
          </p:nvSpPr>
          <p:spPr>
            <a:xfrm>
              <a:off x="4206240" y="5500800"/>
              <a:ext cx="12638160" cy="475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4"/>
            <p:cNvSpPr/>
            <p:nvPr/>
          </p:nvSpPr>
          <p:spPr>
            <a:xfrm>
              <a:off x="4206240" y="4533480"/>
              <a:ext cx="12638160" cy="3809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>
                <a:lnSpc>
                  <a:spcPts val="3750"/>
                </a:lnSpc>
              </a:pPr>
              <a:r>
                <a:rPr b="0" lang="en-US" sz="32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1. Functional development, making a list of requirements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endParaRPr b="0" lang="en-US" sz="32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2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2. Implementing a business application layer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endParaRPr b="0" lang="en-US" sz="32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2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3. Implementation of the client part of the application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endParaRPr b="0" lang="en-US" sz="32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r>
                <a:rPr b="0" lang="en-US" sz="3200" spc="-1" strike="noStrike">
                  <a:solidFill>
                    <a:srgbClr val="4054bb"/>
                  </a:solidFill>
                  <a:latin typeface="Kollektif"/>
                  <a:ea typeface="DejaVu Sans"/>
                </a:rPr>
                <a:t>4. Testing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ts val="3750"/>
                </a:lnSpc>
              </a:pP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62" name="CustomShape 5"/>
            <p:cNvSpPr/>
            <p:nvPr/>
          </p:nvSpPr>
          <p:spPr>
            <a:xfrm>
              <a:off x="4206240" y="3566160"/>
              <a:ext cx="12638160" cy="475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63" name="Picture 8" descr=""/>
          <p:cNvPicPr/>
          <p:nvPr/>
        </p:nvPicPr>
        <p:blipFill>
          <a:blip r:embed="rId2"/>
          <a:stretch/>
        </p:blipFill>
        <p:spPr>
          <a:xfrm rot="21132000">
            <a:off x="12943800" y="-2241360"/>
            <a:ext cx="7629840" cy="762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3" descr=""/>
          <p:cNvPicPr/>
          <p:nvPr/>
        </p:nvPicPr>
        <p:blipFill>
          <a:blip r:embed="rId1"/>
          <a:stretch/>
        </p:blipFill>
        <p:spPr>
          <a:xfrm rot="10800000">
            <a:off x="-2804760" y="4424040"/>
            <a:ext cx="7629840" cy="7629840"/>
          </a:xfrm>
          <a:prstGeom prst="rect">
            <a:avLst/>
          </a:prstGeom>
          <a:ln>
            <a:noFill/>
          </a:ln>
        </p:spPr>
      </p:pic>
      <p:sp>
        <p:nvSpPr>
          <p:cNvPr id="65" name="CustomShape 1"/>
          <p:cNvSpPr/>
          <p:nvPr/>
        </p:nvSpPr>
        <p:spPr>
          <a:xfrm>
            <a:off x="1390320" y="1454400"/>
            <a:ext cx="8429760" cy="7802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6" name="Picture 5" descr=""/>
          <p:cNvPicPr/>
          <p:nvPr/>
        </p:nvPicPr>
        <p:blipFill>
          <a:blip r:embed="rId2"/>
          <a:srcRect l="11846" t="0" r="11846" b="0"/>
          <a:stretch/>
        </p:blipFill>
        <p:spPr>
          <a:xfrm>
            <a:off x="1659960" y="1755360"/>
            <a:ext cx="7890480" cy="7200360"/>
          </a:xfrm>
          <a:prstGeom prst="rect">
            <a:avLst/>
          </a:prstGeom>
          <a:ln>
            <a:noFill/>
          </a:ln>
        </p:spPr>
      </p:pic>
      <p:grpSp>
        <p:nvGrpSpPr>
          <p:cNvPr id="67" name="Group 2"/>
          <p:cNvGrpSpPr/>
          <p:nvPr/>
        </p:nvGrpSpPr>
        <p:grpSpPr>
          <a:xfrm>
            <a:off x="10972800" y="1554480"/>
            <a:ext cx="5942160" cy="6491160"/>
            <a:chOff x="10972800" y="1554480"/>
            <a:chExt cx="5942160" cy="6491160"/>
          </a:xfrm>
        </p:grpSpPr>
        <p:sp>
          <p:nvSpPr>
            <p:cNvPr id="68" name="CustomShape 3"/>
            <p:cNvSpPr/>
            <p:nvPr/>
          </p:nvSpPr>
          <p:spPr>
            <a:xfrm>
              <a:off x="11051280" y="1554480"/>
              <a:ext cx="5863680" cy="924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r">
                <a:lnSpc>
                  <a:spcPts val="7279"/>
                </a:lnSpc>
              </a:pPr>
              <a:r>
                <a:rPr b="0" lang="en-US" sz="6500" spc="-1" strike="noStrike">
                  <a:solidFill>
                    <a:srgbClr val="4054bb"/>
                  </a:solidFill>
                  <a:latin typeface="Kollektif Bold"/>
                  <a:ea typeface="DejaVu Sans"/>
                </a:rPr>
                <a:t>Technologies </a:t>
              </a:r>
              <a:endParaRPr b="0" lang="en-US" sz="6500" spc="-1" strike="noStrike">
                <a:latin typeface="Arial"/>
              </a:endParaRPr>
            </a:p>
          </p:txBody>
        </p:sp>
        <p:sp>
          <p:nvSpPr>
            <p:cNvPr id="69" name="CustomShape 4"/>
            <p:cNvSpPr/>
            <p:nvPr/>
          </p:nvSpPr>
          <p:spPr>
            <a:xfrm>
              <a:off x="10972800" y="3800880"/>
              <a:ext cx="5863680" cy="42447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0" name="CustomShape 5"/>
          <p:cNvSpPr/>
          <p:nvPr/>
        </p:nvSpPr>
        <p:spPr>
          <a:xfrm>
            <a:off x="14630040" y="1530720"/>
            <a:ext cx="2627640" cy="156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CustomShape 6"/>
          <p:cNvSpPr/>
          <p:nvPr/>
        </p:nvSpPr>
        <p:spPr>
          <a:xfrm>
            <a:off x="7667640" y="808560"/>
            <a:ext cx="6138720" cy="277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CustomShape 7"/>
          <p:cNvSpPr/>
          <p:nvPr/>
        </p:nvSpPr>
        <p:spPr>
          <a:xfrm>
            <a:off x="7667640" y="7136640"/>
            <a:ext cx="6138720" cy="238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CustomShape 8"/>
          <p:cNvSpPr/>
          <p:nvPr/>
        </p:nvSpPr>
        <p:spPr>
          <a:xfrm>
            <a:off x="7667640" y="808560"/>
            <a:ext cx="3062520" cy="277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CustomShape 9"/>
          <p:cNvSpPr/>
          <p:nvPr/>
        </p:nvSpPr>
        <p:spPr>
          <a:xfrm>
            <a:off x="7667640" y="7136640"/>
            <a:ext cx="3062520" cy="238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CustomShape 10"/>
          <p:cNvSpPr/>
          <p:nvPr/>
        </p:nvSpPr>
        <p:spPr>
          <a:xfrm>
            <a:off x="11247120" y="2883240"/>
            <a:ext cx="6216840" cy="671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Spring Boot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Spring Security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Spring Data JPA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Hibernate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Mysql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REST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Ajax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Thymeleaf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Bootstrap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HTML, CSS, js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JUnit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4054bb"/>
                </a:solidFill>
                <a:latin typeface="Kollektif"/>
                <a:ea typeface="DejaVu Sans"/>
              </a:rPr>
              <a:t>- Rest Assured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76" name="Picture 3" descr=""/>
          <p:cNvPicPr/>
          <p:nvPr/>
        </p:nvPicPr>
        <p:blipFill>
          <a:blip r:embed="rId3"/>
          <a:stretch/>
        </p:blipFill>
        <p:spPr>
          <a:xfrm rot="16200000">
            <a:off x="-6378120" y="5006880"/>
            <a:ext cx="6819120" cy="6819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1028880" y="1066680"/>
            <a:ext cx="3062160" cy="277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CustomShape 2"/>
          <p:cNvSpPr/>
          <p:nvPr/>
        </p:nvSpPr>
        <p:spPr>
          <a:xfrm>
            <a:off x="1028880" y="7394760"/>
            <a:ext cx="3062160" cy="238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0" y="2834640"/>
            <a:ext cx="18287280" cy="7451640"/>
          </a:xfrm>
          <a:prstGeom prst="rect">
            <a:avLst/>
          </a:prstGeom>
          <a:ln>
            <a:noFill/>
          </a:ln>
        </p:spPr>
      </p:pic>
      <p:sp>
        <p:nvSpPr>
          <p:cNvPr id="80" name="CustomShape 3"/>
          <p:cNvSpPr/>
          <p:nvPr/>
        </p:nvSpPr>
        <p:spPr>
          <a:xfrm>
            <a:off x="0" y="457200"/>
            <a:ext cx="18287280" cy="201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Class diagram</a:t>
            </a:r>
            <a:endParaRPr b="0" lang="en-US" sz="6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0" y="2581560"/>
            <a:ext cx="18287280" cy="7704720"/>
          </a:xfrm>
          <a:prstGeom prst="rect">
            <a:avLst/>
          </a:prstGeom>
          <a:ln>
            <a:noFill/>
          </a:ln>
        </p:spPr>
      </p:pic>
      <p:sp>
        <p:nvSpPr>
          <p:cNvPr id="82" name="CustomShape 1"/>
          <p:cNvSpPr/>
          <p:nvPr/>
        </p:nvSpPr>
        <p:spPr>
          <a:xfrm>
            <a:off x="0" y="821160"/>
            <a:ext cx="18287280" cy="201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DB diagram</a:t>
            </a:r>
            <a:endParaRPr b="0" lang="en-US" sz="6500" spc="-1" strike="noStrike">
              <a:latin typeface="Arial"/>
            </a:endParaRPr>
          </a:p>
        </p:txBody>
      </p:sp>
      <p:pic>
        <p:nvPicPr>
          <p:cNvPr id="83" name="Picture 3" descr=""/>
          <p:cNvPicPr/>
          <p:nvPr/>
        </p:nvPicPr>
        <p:blipFill>
          <a:blip r:embed="rId2"/>
          <a:stretch/>
        </p:blipFill>
        <p:spPr>
          <a:xfrm rot="10800000">
            <a:off x="-5359680" y="-4138200"/>
            <a:ext cx="7629840" cy="762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028880" y="1066680"/>
            <a:ext cx="3062160" cy="277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2"/>
          <p:cNvSpPr/>
          <p:nvPr/>
        </p:nvSpPr>
        <p:spPr>
          <a:xfrm>
            <a:off x="1028880" y="7394760"/>
            <a:ext cx="3062160" cy="238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0" y="1280160"/>
            <a:ext cx="18287640" cy="8980920"/>
          </a:xfrm>
          <a:prstGeom prst="rect">
            <a:avLst/>
          </a:prstGeom>
          <a:ln>
            <a:noFill/>
          </a:ln>
        </p:spPr>
      </p:pic>
      <p:sp>
        <p:nvSpPr>
          <p:cNvPr id="87" name="CustomShape 3"/>
          <p:cNvSpPr/>
          <p:nvPr/>
        </p:nvSpPr>
        <p:spPr>
          <a:xfrm>
            <a:off x="0" y="91440"/>
            <a:ext cx="18287640" cy="965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Without authentication</a:t>
            </a:r>
            <a:endParaRPr b="0" lang="en-US" sz="6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028880" y="1066680"/>
            <a:ext cx="3062160" cy="277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1028880" y="7394760"/>
            <a:ext cx="3062160" cy="238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0" y="1324800"/>
            <a:ext cx="18287640" cy="8961840"/>
          </a:xfrm>
          <a:prstGeom prst="rect">
            <a:avLst/>
          </a:prstGeom>
          <a:ln>
            <a:noFill/>
          </a:ln>
        </p:spPr>
      </p:pic>
      <p:sp>
        <p:nvSpPr>
          <p:cNvPr id="91" name="CustomShape 3"/>
          <p:cNvSpPr/>
          <p:nvPr/>
        </p:nvSpPr>
        <p:spPr>
          <a:xfrm>
            <a:off x="0" y="91440"/>
            <a:ext cx="18287640" cy="105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en-US" sz="6500" spc="-1" strike="noStrike">
                <a:solidFill>
                  <a:srgbClr val="4054bb"/>
                </a:solidFill>
                <a:latin typeface="Kollektif Bold"/>
                <a:ea typeface="DejaVu Sans"/>
              </a:rPr>
              <a:t>Role admin</a:t>
            </a:r>
            <a:endParaRPr b="0" lang="en-US" sz="6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Application>LibreOffice/6.3.5.2$Linux_X86_64 LibreOffice_project/30$Build-2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en-US</dc:language>
  <cp:lastModifiedBy/>
  <dcterms:modified xsi:type="dcterms:W3CDTF">2020-05-10T18:35:33Z</dcterms:modified>
  <cp:revision>27</cp:revision>
  <dc:subject/>
  <dc:title>design/DAD6BPvgxfA/QDQAmrojKlP3B5uvlc1dOQ/edit?category=tACFasDnyEQ&amp;utm_source=onboarding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0</vt:i4>
  </property>
</Properties>
</file>